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7"/>
  </p:notesMasterIdLst>
  <p:handoutMasterIdLst>
    <p:handoutMasterId r:id="rId28"/>
  </p:handoutMasterIdLst>
  <p:sldIdLst>
    <p:sldId id="256" r:id="rId5"/>
    <p:sldId id="263" r:id="rId6"/>
    <p:sldId id="264" r:id="rId7"/>
    <p:sldId id="265" r:id="rId8"/>
    <p:sldId id="266" r:id="rId9"/>
    <p:sldId id="267" r:id="rId10"/>
    <p:sldId id="269" r:id="rId11"/>
    <p:sldId id="268" r:id="rId12"/>
    <p:sldId id="270" r:id="rId13"/>
    <p:sldId id="271" r:id="rId14"/>
    <p:sldId id="272" r:id="rId15"/>
    <p:sldId id="273" r:id="rId16"/>
    <p:sldId id="274" r:id="rId17"/>
    <p:sldId id="279" r:id="rId18"/>
    <p:sldId id="275" r:id="rId19"/>
    <p:sldId id="280" r:id="rId20"/>
    <p:sldId id="281" r:id="rId21"/>
    <p:sldId id="282" r:id="rId22"/>
    <p:sldId id="276" r:id="rId23"/>
    <p:sldId id="278" r:id="rId24"/>
    <p:sldId id="277" r:id="rId25"/>
    <p:sldId id="283" r:id="rId26"/>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72" d="100"/>
          <a:sy n="72" d="100"/>
        </p:scale>
        <p:origin x="804" y="60"/>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1CE6F97-29C9-412E-8001-1B8E16FF91B7}" type="datetime1">
              <a:rPr lang="en-GB" smtClean="0"/>
              <a:t>16/02/2024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D331BE-4A26-441F-AE74-A51A4C94AC14}" type="slidenum">
              <a:rPr lang="en-GB" smtClean="0"/>
              <a:t>‹#›</a:t>
            </a:fld>
            <a:endParaRPr lang="en-GB" dirty="0"/>
          </a:p>
        </p:txBody>
      </p:sp>
    </p:spTree>
    <p:extLst>
      <p:ext uri="{BB962C8B-B14F-4D97-AF65-F5344CB8AC3E}">
        <p14:creationId xmlns:p14="http://schemas.microsoft.com/office/powerpoint/2010/main" val="461217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BEA41-066E-428B-A966-D5F5F1E61DD0}" type="datetime1">
              <a:rPr lang="en-GB" smtClean="0"/>
              <a:pPr/>
              <a:t>16/02/2024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F6B3765-1535-41FB-A927-AAD2D1E85382}" type="slidenum">
              <a:rPr lang="en-GB" noProof="0" smtClean="0"/>
              <a:t>‹#›</a:t>
            </a:fld>
            <a:endParaRPr lang="en-GB" noProof="0"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BF6B3765-1535-41FB-A927-AAD2D1E85382}" type="slidenum">
              <a:rPr lang="en-GB" smtClean="0"/>
              <a:t>1</a:t>
            </a:fld>
            <a:endParaRPr lang="en-GB" dirty="0"/>
          </a:p>
        </p:txBody>
      </p:sp>
    </p:spTree>
    <p:extLst>
      <p:ext uri="{BB962C8B-B14F-4D97-AF65-F5344CB8AC3E}">
        <p14:creationId xmlns:p14="http://schemas.microsoft.com/office/powerpoint/2010/main" val="2994271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rtlCol="0"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2209799" y="3694375"/>
            <a:ext cx="9144000" cy="754025"/>
          </a:xfrm>
        </p:spPr>
        <p:txBody>
          <a:bodyPr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
        <p:nvSpPr>
          <p:cNvPr id="7" name="Date Placeholder 6"/>
          <p:cNvSpPr>
            <a:spLocks noGrp="1"/>
          </p:cNvSpPr>
          <p:nvPr>
            <p:ph type="dt" sz="half" idx="10"/>
          </p:nvPr>
        </p:nvSpPr>
        <p:spPr/>
        <p:txBody>
          <a:bodyPr rtlCol="0"/>
          <a:lstStyle/>
          <a:p>
            <a:pPr rtl="0"/>
            <a:fld id="{BA79649C-DC5E-4324-A265-465353507031}" type="datetime1">
              <a:rPr lang="en-GB" noProof="0" smtClean="0"/>
              <a:t>16/02/2024</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6D22F896-40B5-4ADD-8801-0D06FADFA095}" type="slidenum">
              <a:rPr lang="en-GB" noProof="0" smtClean="0"/>
              <a:pPr/>
              <a:t>‹#›</a:t>
            </a:fld>
            <a:endParaRPr lang="en-GB"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rtlCol="0" anchor="b"/>
          <a:lstStyle>
            <a:lvl1pPr>
              <a:defRPr sz="3200"/>
            </a:lvl1pPr>
          </a:lstStyle>
          <a:p>
            <a:pPr rtl="0"/>
            <a:r>
              <a:rPr lang="en-US" noProof="0"/>
              <a:t>Click to edit Master title style</a:t>
            </a:r>
            <a:endParaRPr lang="en-GB" noProof="0" dirty="0"/>
          </a:p>
        </p:txBody>
      </p:sp>
      <p:sp>
        <p:nvSpPr>
          <p:cNvPr id="3" name="Picture Placeholder 2"/>
          <p:cNvSpPr>
            <a:spLocks noGrp="1" noChangeAspect="1"/>
          </p:cNvSpPr>
          <p:nvPr>
            <p:ph type="pic" idx="1"/>
          </p:nvPr>
        </p:nvSpPr>
        <p:spPr>
          <a:xfrm>
            <a:off x="839788" y="987425"/>
            <a:ext cx="10515600" cy="337973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839788" y="5186516"/>
            <a:ext cx="10514012" cy="682472"/>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p>
            <a:pPr rtl="0"/>
            <a:fld id="{48177C15-6A12-4800-A81B-8A408231F161}" type="datetime1">
              <a:rPr lang="en-GB" noProof="0" smtClean="0"/>
              <a:t>16/02/2024</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rtlCol="0" anchor="ctr"/>
          <a:lstStyle>
            <a:lvl1pPr>
              <a:defRPr sz="3200"/>
            </a:lvl1pPr>
          </a:lstStyle>
          <a:p>
            <a:pPr rtl="0"/>
            <a:r>
              <a:rPr lang="en-US" noProof="0"/>
              <a:t>Click to edit Master title style</a:t>
            </a:r>
            <a:endParaRPr lang="en-GB" noProof="0" dirty="0"/>
          </a:p>
        </p:txBody>
      </p:sp>
      <p:sp>
        <p:nvSpPr>
          <p:cNvPr id="4" name="Text Placeholder 3"/>
          <p:cNvSpPr>
            <a:spLocks noGrp="1"/>
          </p:cNvSpPr>
          <p:nvPr>
            <p:ph type="body" sz="half" idx="2"/>
          </p:nvPr>
        </p:nvSpPr>
        <p:spPr>
          <a:xfrm>
            <a:off x="839788" y="4489399"/>
            <a:ext cx="10514012" cy="1501826"/>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p>
            <a:pPr rtl="0"/>
            <a:fld id="{BF9EDC79-1984-4FF1-877E-AA27B26AFFBF}" type="datetime1">
              <a:rPr lang="en-GB" noProof="0" smtClean="0"/>
              <a:t>16/02/2024</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72940"/>
            <a:ext cx="9302752" cy="2992904"/>
          </a:xfrm>
        </p:spPr>
        <p:txBody>
          <a:bodyPr rtlCol="0" anchor="ctr"/>
          <a:lstStyle>
            <a:lvl1pPr>
              <a:defRPr sz="4400"/>
            </a:lvl1pPr>
          </a:lstStyle>
          <a:p>
            <a:pPr rtl="0"/>
            <a:r>
              <a:rPr lang="en-US" noProof="0"/>
              <a:t>Click to edit Master title style</a:t>
            </a:r>
            <a:endParaRPr lang="en-GB" noProof="0" dirty="0"/>
          </a:p>
        </p:txBody>
      </p:sp>
      <p:sp>
        <p:nvSpPr>
          <p:cNvPr id="12" name="Text Placeholder 3"/>
          <p:cNvSpPr>
            <a:spLocks noGrp="1"/>
          </p:cNvSpPr>
          <p:nvPr>
            <p:ph type="body" sz="half" idx="13"/>
          </p:nvPr>
        </p:nvSpPr>
        <p:spPr>
          <a:xfrm>
            <a:off x="1720644" y="3373372"/>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4" name="Text Placeholder 3"/>
          <p:cNvSpPr>
            <a:spLocks noGrp="1"/>
          </p:cNvSpPr>
          <p:nvPr>
            <p:ph type="body" sz="half" idx="2"/>
          </p:nvPr>
        </p:nvSpPr>
        <p:spPr>
          <a:xfrm>
            <a:off x="838200" y="4509544"/>
            <a:ext cx="10512424" cy="1489496"/>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p:cNvSpPr>
            <a:spLocks noGrp="1"/>
          </p:cNvSpPr>
          <p:nvPr>
            <p:ph type="dt" sz="half" idx="10"/>
          </p:nvPr>
        </p:nvSpPr>
        <p:spPr>
          <a:xfrm>
            <a:off x="838200" y="6364165"/>
            <a:ext cx="2743200" cy="365125"/>
          </a:xfrm>
        </p:spPr>
        <p:txBody>
          <a:bodyPr rtlCol="0"/>
          <a:lstStyle/>
          <a:p>
            <a:pPr rtl="0"/>
            <a:fld id="{44AA0462-8C2A-43E6-8519-D0FA9726403C}" type="datetime1">
              <a:rPr lang="en-GB" noProof="0" smtClean="0"/>
              <a:t>16/02/2024</a:t>
            </a:fld>
            <a:endParaRPr lang="en-GB" noProof="0" dirty="0"/>
          </a:p>
        </p:txBody>
      </p:sp>
      <p:sp>
        <p:nvSpPr>
          <p:cNvPr id="6" name="Footer Placeholder 5"/>
          <p:cNvSpPr>
            <a:spLocks noGrp="1"/>
          </p:cNvSpPr>
          <p:nvPr>
            <p:ph type="ftr" sz="quarter" idx="11"/>
          </p:nvPr>
        </p:nvSpPr>
        <p:spPr>
          <a:xfrm>
            <a:off x="4038600" y="6364165"/>
            <a:ext cx="4114800" cy="365125"/>
          </a:xfrm>
        </p:spPr>
        <p:txBody>
          <a:bodyPr rtlCol="0"/>
          <a:lstStyle/>
          <a:p>
            <a:pPr rtl="0"/>
            <a:endParaRPr lang="en-GB" noProof="0" dirty="0"/>
          </a:p>
        </p:txBody>
      </p:sp>
      <p:sp>
        <p:nvSpPr>
          <p:cNvPr id="7" name="Slide Number Placeholder 6"/>
          <p:cNvSpPr>
            <a:spLocks noGrp="1"/>
          </p:cNvSpPr>
          <p:nvPr>
            <p:ph type="sldNum" sz="quarter" idx="12"/>
          </p:nvPr>
        </p:nvSpPr>
        <p:spPr>
          <a:xfrm>
            <a:off x="8610600" y="6364165"/>
            <a:ext cx="2743200" cy="365125"/>
          </a:xfrm>
        </p:spPr>
        <p:txBody>
          <a:bodyPr rtlCol="0"/>
          <a:lstStyle/>
          <a:p>
            <a:pPr rtl="0"/>
            <a:fld id="{6D22F896-40B5-4ADD-8801-0D06FADFA095}" type="slidenum">
              <a:rPr lang="en-GB" noProof="0" smtClean="0"/>
              <a:t>‹#›</a:t>
            </a:fld>
            <a:endParaRPr lang="en-GB" noProof="0" dirty="0"/>
          </a:p>
        </p:txBody>
      </p:sp>
      <p:sp>
        <p:nvSpPr>
          <p:cNvPr id="9" name="TextBox 8"/>
          <p:cNvSpPr txBox="1"/>
          <p:nvPr/>
        </p:nvSpPr>
        <p:spPr>
          <a:xfrm>
            <a:off x="1111044" y="79463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n-GB" sz="8000" noProof="0" dirty="0">
                <a:solidFill>
                  <a:schemeClr val="tx1"/>
                </a:solidFill>
                <a:effectLst/>
              </a:rPr>
              <a:t>“</a:t>
            </a:r>
          </a:p>
        </p:txBody>
      </p:sp>
      <p:sp>
        <p:nvSpPr>
          <p:cNvPr id="10" name="TextBox 9"/>
          <p:cNvSpPr txBox="1"/>
          <p:nvPr/>
        </p:nvSpPr>
        <p:spPr>
          <a:xfrm>
            <a:off x="10437812" y="2751015"/>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rtlCol="0" anchor="b">
            <a:normAutofit/>
          </a:bodyPr>
          <a:lstStyle>
            <a:lvl1pPr>
              <a:defRPr sz="5400"/>
            </a:lvl1pPr>
          </a:lstStyle>
          <a:p>
            <a:pPr rtl="0"/>
            <a:r>
              <a:rPr lang="en-US" noProof="0"/>
              <a:t>Click to edit Master title style</a:t>
            </a:r>
            <a:endParaRPr lang="en-GB" noProof="0" dirty="0"/>
          </a:p>
        </p:txBody>
      </p:sp>
      <p:sp>
        <p:nvSpPr>
          <p:cNvPr id="4" name="Text Placeholder 3"/>
          <p:cNvSpPr>
            <a:spLocks noGrp="1"/>
          </p:cNvSpPr>
          <p:nvPr>
            <p:ph type="body" sz="half" idx="2"/>
          </p:nvPr>
        </p:nvSpPr>
        <p:spPr>
          <a:xfrm>
            <a:off x="839788" y="4850581"/>
            <a:ext cx="10514012" cy="1140644"/>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p>
            <a:pPr rtl="0"/>
            <a:fld id="{E561222F-BC32-4ADD-A611-5534CDED9D52}" type="datetime1">
              <a:rPr lang="en-GB" noProof="0" smtClean="0"/>
              <a:t>16/02/2024</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rtlCol="0"/>
          <a:lstStyle/>
          <a:p>
            <a:pPr rtl="0"/>
            <a:r>
              <a:rPr lang="en-US" noProof="0"/>
              <a:t>Click to edit Master title style</a:t>
            </a:r>
            <a:endParaRPr lang="en-GB" noProof="0" dirty="0"/>
          </a:p>
        </p:txBody>
      </p:sp>
      <p:sp>
        <p:nvSpPr>
          <p:cNvPr id="7" name="Text Placeholder 2"/>
          <p:cNvSpPr>
            <a:spLocks noGrp="1"/>
          </p:cNvSpPr>
          <p:nvPr>
            <p:ph type="body" idx="1"/>
          </p:nvPr>
        </p:nvSpPr>
        <p:spPr>
          <a:xfrm>
            <a:off x="1337282" y="1885950"/>
            <a:ext cx="2946866" cy="576262"/>
          </a:xfrm>
        </p:spPr>
        <p:txBody>
          <a:bodyPr rtlCol="0"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8" name="Text Placeholder 3"/>
          <p:cNvSpPr>
            <a:spLocks noGrp="1"/>
          </p:cNvSpPr>
          <p:nvPr>
            <p:ph type="body" sz="half" idx="15"/>
          </p:nvPr>
        </p:nvSpPr>
        <p:spPr>
          <a:xfrm>
            <a:off x="1356798" y="257175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en-US" noProof="0"/>
              <a:t>Click to edit Master text styles</a:t>
            </a:r>
          </a:p>
        </p:txBody>
      </p:sp>
      <p:sp>
        <p:nvSpPr>
          <p:cNvPr id="10" name="Text Placeholder 3"/>
          <p:cNvSpPr>
            <a:spLocks noGrp="1"/>
          </p:cNvSpPr>
          <p:nvPr>
            <p:ph type="body" sz="half" idx="16"/>
          </p:nvPr>
        </p:nvSpPr>
        <p:spPr>
          <a:xfrm>
            <a:off x="4577441" y="257175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en-US" noProof="0"/>
              <a:t>Click to edit Master text styles</a:t>
            </a:r>
          </a:p>
        </p:txBody>
      </p:sp>
      <p:sp>
        <p:nvSpPr>
          <p:cNvPr id="12" name="Text Placeholder 3"/>
          <p:cNvSpPr>
            <a:spLocks noGrp="1"/>
          </p:cNvSpPr>
          <p:nvPr>
            <p:ph type="body" sz="half" idx="17"/>
          </p:nvPr>
        </p:nvSpPr>
        <p:spPr>
          <a:xfrm>
            <a:off x="7829035" y="257175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3" name="Date Placeholder 2"/>
          <p:cNvSpPr>
            <a:spLocks noGrp="1"/>
          </p:cNvSpPr>
          <p:nvPr>
            <p:ph type="dt" sz="half" idx="10"/>
          </p:nvPr>
        </p:nvSpPr>
        <p:spPr/>
        <p:txBody>
          <a:bodyPr rtlCol="0"/>
          <a:lstStyle/>
          <a:p>
            <a:pPr rtl="0"/>
            <a:fld id="{BA953AE4-63F2-4F8D-BF1C-526A991579C3}" type="datetime1">
              <a:rPr lang="en-GB" noProof="0" smtClean="0"/>
              <a:t>16/02/2024</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rtlCol="0"/>
          <a:lstStyle/>
          <a:p>
            <a:pPr rtl="0"/>
            <a:r>
              <a:rPr lang="en-US" noProof="0"/>
              <a:t>Click to edit Master title style</a:t>
            </a:r>
            <a:endParaRPr lang="en-GB" noProof="0" dirty="0"/>
          </a:p>
        </p:txBody>
      </p:sp>
      <p:sp>
        <p:nvSpPr>
          <p:cNvPr id="19" name="Text Placeholder 2"/>
          <p:cNvSpPr>
            <a:spLocks noGrp="1"/>
          </p:cNvSpPr>
          <p:nvPr>
            <p:ph type="body" idx="1"/>
          </p:nvPr>
        </p:nvSpPr>
        <p:spPr>
          <a:xfrm>
            <a:off x="1332085" y="4297503"/>
            <a:ext cx="2940050"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n-GB" noProof="0" dirty="0"/>
          </a:p>
        </p:txBody>
      </p:sp>
      <p:sp>
        <p:nvSpPr>
          <p:cNvPr id="21" name="Text Placeholder 3"/>
          <p:cNvSpPr>
            <a:spLocks noGrp="1"/>
          </p:cNvSpPr>
          <p:nvPr>
            <p:ph type="body" sz="half" idx="18"/>
          </p:nvPr>
        </p:nvSpPr>
        <p:spPr>
          <a:xfrm>
            <a:off x="1332085" y="4873765"/>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22" name="Text Placeholder 4"/>
          <p:cNvSpPr>
            <a:spLocks noGrp="1"/>
          </p:cNvSpPr>
          <p:nvPr>
            <p:ph type="body" sz="quarter" idx="3"/>
          </p:nvPr>
        </p:nvSpPr>
        <p:spPr>
          <a:xfrm>
            <a:off x="4568997" y="4297503"/>
            <a:ext cx="2930525"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n-GB" noProof="0" dirty="0"/>
          </a:p>
        </p:txBody>
      </p:sp>
      <p:sp>
        <p:nvSpPr>
          <p:cNvPr id="24" name="Text Placeholder 3"/>
          <p:cNvSpPr>
            <a:spLocks noGrp="1"/>
          </p:cNvSpPr>
          <p:nvPr>
            <p:ph type="body" sz="half" idx="19"/>
          </p:nvPr>
        </p:nvSpPr>
        <p:spPr>
          <a:xfrm>
            <a:off x="4567644" y="4873764"/>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25" name="Text Placeholder 4"/>
          <p:cNvSpPr>
            <a:spLocks noGrp="1"/>
          </p:cNvSpPr>
          <p:nvPr>
            <p:ph type="body" sz="quarter" idx="13"/>
          </p:nvPr>
        </p:nvSpPr>
        <p:spPr>
          <a:xfrm>
            <a:off x="7804322" y="4297503"/>
            <a:ext cx="2932113"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n-GB" noProof="0" dirty="0"/>
          </a:p>
        </p:txBody>
      </p:sp>
      <p:sp>
        <p:nvSpPr>
          <p:cNvPr id="27" name="Text Placeholder 3"/>
          <p:cNvSpPr>
            <a:spLocks noGrp="1"/>
          </p:cNvSpPr>
          <p:nvPr>
            <p:ph type="body" sz="half" idx="20"/>
          </p:nvPr>
        </p:nvSpPr>
        <p:spPr>
          <a:xfrm>
            <a:off x="7804197" y="4873762"/>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3" name="Date Placeholder 2"/>
          <p:cNvSpPr>
            <a:spLocks noGrp="1"/>
          </p:cNvSpPr>
          <p:nvPr>
            <p:ph type="dt" sz="half" idx="10"/>
          </p:nvPr>
        </p:nvSpPr>
        <p:spPr/>
        <p:txBody>
          <a:bodyPr rtlCol="0"/>
          <a:lstStyle/>
          <a:p>
            <a:pPr rtl="0"/>
            <a:fld id="{4B0A4425-B972-4AE5-AE70-72137CA16EA3}" type="datetime1">
              <a:rPr lang="en-GB" noProof="0" smtClean="0"/>
              <a:t>16/02/2024</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p>
            <a:pPr rtl="0"/>
            <a:fld id="{737E9888-398E-4AE4-880F-9BC7F0FB77C4}" type="datetime1">
              <a:rPr lang="en-GB" noProof="0" smtClean="0"/>
              <a:t>16/02/2024</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p>
            <a:pPr rtl="0"/>
            <a:fld id="{32A3664F-ED38-4828-A8B1-B93F7083BB09}" type="datetime1">
              <a:rPr lang="en-GB" noProof="0" smtClean="0"/>
              <a:t>16/02/2024</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p>
            <a:pPr rtl="0"/>
            <a:fld id="{ECF1F6F9-277A-49AF-B949-58C2B9F39E00}" type="datetime1">
              <a:rPr lang="en-GB" noProof="0" smtClean="0"/>
              <a:t>16/02/2024</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rtlCol="0"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pPr rtl="0"/>
            <a:r>
              <a:rPr lang="en-US" noProof="0"/>
              <a:t>Click to edit Master title style</a:t>
            </a:r>
            <a:endParaRPr lang="en-GB" noProof="0" dirty="0"/>
          </a:p>
        </p:txBody>
      </p:sp>
      <p:sp>
        <p:nvSpPr>
          <p:cNvPr id="8" name="Subtitle 2"/>
          <p:cNvSpPr>
            <a:spLocks noGrp="1"/>
          </p:cNvSpPr>
          <p:nvPr>
            <p:ph type="subTitle" idx="1"/>
          </p:nvPr>
        </p:nvSpPr>
        <p:spPr>
          <a:xfrm>
            <a:off x="854532" y="3693674"/>
            <a:ext cx="9144000" cy="754025"/>
          </a:xfrm>
        </p:spPr>
        <p:txBody>
          <a:bodyPr rtlCol="0"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
        <p:nvSpPr>
          <p:cNvPr id="4" name="Date Placeholder 3"/>
          <p:cNvSpPr>
            <a:spLocks noGrp="1"/>
          </p:cNvSpPr>
          <p:nvPr>
            <p:ph type="dt" sz="half" idx="10"/>
          </p:nvPr>
        </p:nvSpPr>
        <p:spPr/>
        <p:txBody>
          <a:bodyPr rtlCol="0"/>
          <a:lstStyle/>
          <a:p>
            <a:pPr rtl="0"/>
            <a:fld id="{C3727BA8-8D25-45DD-8A87-369B0086BE6D}" type="datetime1">
              <a:rPr lang="en-GB" noProof="0" smtClean="0"/>
              <a:t>16/02/2024</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sz="half" idx="1"/>
          </p:nvPr>
        </p:nvSpPr>
        <p:spPr>
          <a:xfrm>
            <a:off x="1120000" y="1825625"/>
            <a:ext cx="5025216"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Content Placeholder 3"/>
          <p:cNvSpPr>
            <a:spLocks noGrp="1"/>
          </p:cNvSpPr>
          <p:nvPr>
            <p:ph sz="half" idx="2"/>
          </p:nvPr>
        </p:nvSpPr>
        <p:spPr>
          <a:xfrm>
            <a:off x="6319840" y="1825625"/>
            <a:ext cx="503396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Date Placeholder 4"/>
          <p:cNvSpPr>
            <a:spLocks noGrp="1"/>
          </p:cNvSpPr>
          <p:nvPr>
            <p:ph type="dt" sz="half" idx="10"/>
          </p:nvPr>
        </p:nvSpPr>
        <p:spPr/>
        <p:txBody>
          <a:bodyPr rtlCol="0"/>
          <a:lstStyle/>
          <a:p>
            <a:pPr rtl="0"/>
            <a:fld id="{5A837D2D-B6A2-4645-8A03-D8355312AE82}" type="datetime1">
              <a:rPr lang="en-GB" noProof="0" smtClean="0"/>
              <a:t>16/02/2024</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120000" y="1681163"/>
            <a:ext cx="5025216" cy="823912"/>
          </a:xfrm>
        </p:spPr>
        <p:txBody>
          <a:bodyPr rtlCol="0"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120000" y="2505075"/>
            <a:ext cx="5025216"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en-US" noProof="0"/>
              <a:t>Click to edit Master text styles</a:t>
            </a:r>
          </a:p>
        </p:txBody>
      </p:sp>
      <p:sp>
        <p:nvSpPr>
          <p:cNvPr id="6" name="Content Placeholder 5"/>
          <p:cNvSpPr>
            <a:spLocks noGrp="1"/>
          </p:cNvSpPr>
          <p:nvPr>
            <p:ph sz="quarter" idx="4"/>
          </p:nvPr>
        </p:nvSpPr>
        <p:spPr>
          <a:xfrm>
            <a:off x="6319840" y="2505075"/>
            <a:ext cx="5035548"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7" name="Date Placeholder 6"/>
          <p:cNvSpPr>
            <a:spLocks noGrp="1"/>
          </p:cNvSpPr>
          <p:nvPr>
            <p:ph type="dt" sz="half" idx="10"/>
          </p:nvPr>
        </p:nvSpPr>
        <p:spPr/>
        <p:txBody>
          <a:bodyPr rtlCol="0"/>
          <a:lstStyle/>
          <a:p>
            <a:pPr rtl="0"/>
            <a:fld id="{846B40CE-9F93-42B4-A37C-87FACBE6F093}" type="datetime1">
              <a:rPr lang="en-GB" noProof="0" smtClean="0"/>
              <a:t>16/02/2024</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Date Placeholder 2"/>
          <p:cNvSpPr>
            <a:spLocks noGrp="1"/>
          </p:cNvSpPr>
          <p:nvPr>
            <p:ph type="dt" sz="half" idx="10"/>
          </p:nvPr>
        </p:nvSpPr>
        <p:spPr/>
        <p:txBody>
          <a:bodyPr rtlCol="0"/>
          <a:lstStyle/>
          <a:p>
            <a:pPr rtl="0"/>
            <a:fld id="{5DEC136D-E2ED-4A69-A98F-15C1320A3B35}" type="datetime1">
              <a:rPr lang="en-GB" noProof="0" smtClean="0"/>
              <a:t>16/02/2024</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548F310A-91C0-4B66-A4F5-AE9F3B7E23B0}" type="datetime1">
              <a:rPr lang="en-GB" noProof="0" smtClean="0"/>
              <a:t>16/02/2024</a:t>
            </a:fld>
            <a:endParaRPr lang="en-GB" noProof="0" dirty="0"/>
          </a:p>
        </p:txBody>
      </p:sp>
      <p:sp>
        <p:nvSpPr>
          <p:cNvPr id="3" name="Footer Placeholder 2"/>
          <p:cNvSpPr>
            <a:spLocks noGrp="1"/>
          </p:cNvSpPr>
          <p:nvPr>
            <p:ph type="ftr" sz="quarter" idx="11"/>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5183188" y="987425"/>
            <a:ext cx="6172200" cy="4873625"/>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120000" y="2057400"/>
            <a:ext cx="3652025" cy="3811588"/>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p>
            <a:pPr rtl="0"/>
            <a:fld id="{CF380A6E-88D5-4F21-A930-38949E9A84A9}" type="datetime1">
              <a:rPr lang="en-GB" noProof="0" smtClean="0"/>
              <a:t>16/02/2024</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dirty="0"/>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1120000" y="2057400"/>
            <a:ext cx="3652025" cy="3811588"/>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p>
            <a:pPr rtl="0"/>
            <a:fld id="{66AABAC4-4BC9-4273-83BB-A60EA2356D5C}" type="datetime1">
              <a:rPr lang="en-GB" noProof="0" smtClean="0"/>
              <a:t>16/02/2024</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t>‹#›</a:t>
            </a:fld>
            <a:endParaRPr lang="en-GB"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rtl="0"/>
            <a:fld id="{89F10EC1-1764-4A91-99A2-63871CB121DA}" type="datetime1">
              <a:rPr lang="en-GB" noProof="0" smtClean="0"/>
              <a:t>16/02/2024</a:t>
            </a:fld>
            <a:endParaRPr lang="en-GB" noProof="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rtl="0"/>
            <a:endParaRPr lang="en-GB" noProof="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rtl="0"/>
            <a:fld id="{6D22F896-40B5-4ADD-8801-0D06FADFA095}" type="slidenum">
              <a:rPr lang="en-GB" noProof="0" smtClean="0"/>
              <a:pPr/>
              <a:t>‹#›</a:t>
            </a:fld>
            <a:endParaRPr lang="en-GB"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8" name="Picture 4" descr="Titanic graphics explore what you may not know about the historic ship">
            <a:extLst>
              <a:ext uri="{FF2B5EF4-FFF2-40B4-BE49-F238E27FC236}">
                <a16:creationId xmlns:a16="http://schemas.microsoft.com/office/drawing/2014/main" id="{A45C9325-B124-849A-2EC8-0FFA122C0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lose-up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20" y="1"/>
            <a:ext cx="12191980" cy="6857998"/>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726633" y="4268548"/>
            <a:ext cx="9144000" cy="754025"/>
          </a:xfrm>
        </p:spPr>
        <p:txBody>
          <a:bodyPr rtlCol="0">
            <a:normAutofit/>
          </a:bodyPr>
          <a:lstStyle/>
          <a:p>
            <a:pPr rtl="0"/>
            <a:r>
              <a:rPr lang="en-GB" dirty="0"/>
              <a:t>Irina</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726634" y="5022574"/>
            <a:ext cx="9143999" cy="1546769"/>
          </a:xfrm>
        </p:spPr>
        <p:txBody>
          <a:bodyPr rtlCol="0">
            <a:normAutofit fontScale="90000"/>
          </a:bodyPr>
          <a:lstStyle/>
          <a:p>
            <a:pPr rtl="0"/>
            <a:r>
              <a:rPr lang="en-GB" sz="5400" dirty="0"/>
              <a:t>The Quest for the </a:t>
            </a:r>
            <a:br>
              <a:rPr lang="en-GB" sz="5400" dirty="0"/>
            </a:br>
            <a:r>
              <a:rPr lang="en-GB" sz="5400" dirty="0"/>
              <a:t>Titanic Logistic Regression</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1DD63-2123-7841-100B-785E996F3C8B}"/>
              </a:ext>
            </a:extLst>
          </p:cNvPr>
          <p:cNvSpPr>
            <a:spLocks noGrp="1"/>
          </p:cNvSpPr>
          <p:nvPr>
            <p:ph type="title"/>
          </p:nvPr>
        </p:nvSpPr>
        <p:spPr/>
        <p:txBody>
          <a:bodyPr/>
          <a:lstStyle/>
          <a:p>
            <a:r>
              <a:rPr lang="en-GB" dirty="0"/>
              <a:t>Survival according to cabin class</a:t>
            </a:r>
          </a:p>
        </p:txBody>
      </p:sp>
      <p:sp>
        <p:nvSpPr>
          <p:cNvPr id="3" name="Content Placeholder 2">
            <a:extLst>
              <a:ext uri="{FF2B5EF4-FFF2-40B4-BE49-F238E27FC236}">
                <a16:creationId xmlns:a16="http://schemas.microsoft.com/office/drawing/2014/main" id="{7F37EF61-3976-5EA8-18C0-623FB0E7D71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1EF99847-02AA-DFBF-A013-50AC08BF9E81}"/>
              </a:ext>
            </a:extLst>
          </p:cNvPr>
          <p:cNvPicPr>
            <a:picLocks noChangeAspect="1"/>
          </p:cNvPicPr>
          <p:nvPr/>
        </p:nvPicPr>
        <p:blipFill>
          <a:blip r:embed="rId2"/>
          <a:stretch>
            <a:fillRect/>
          </a:stretch>
        </p:blipFill>
        <p:spPr>
          <a:xfrm>
            <a:off x="0" y="2845858"/>
            <a:ext cx="12192000" cy="4012142"/>
          </a:xfrm>
          <a:prstGeom prst="rect">
            <a:avLst/>
          </a:prstGeom>
        </p:spPr>
      </p:pic>
    </p:spTree>
    <p:extLst>
      <p:ext uri="{BB962C8B-B14F-4D97-AF65-F5344CB8AC3E}">
        <p14:creationId xmlns:p14="http://schemas.microsoft.com/office/powerpoint/2010/main" val="329446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F745-E89E-0D2E-5E14-B9CF20176D4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9885497-3667-A343-71F1-ECF516DD66B3}"/>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2A00525B-2AB8-1C8E-18B4-36934C45C207}"/>
              </a:ext>
            </a:extLst>
          </p:cNvPr>
          <p:cNvPicPr>
            <a:picLocks noChangeAspect="1"/>
          </p:cNvPicPr>
          <p:nvPr/>
        </p:nvPicPr>
        <p:blipFill>
          <a:blip r:embed="rId2"/>
          <a:stretch>
            <a:fillRect/>
          </a:stretch>
        </p:blipFill>
        <p:spPr>
          <a:xfrm>
            <a:off x="588575" y="2654300"/>
            <a:ext cx="11296650" cy="3657600"/>
          </a:xfrm>
          <a:prstGeom prst="rect">
            <a:avLst/>
          </a:prstGeom>
        </p:spPr>
      </p:pic>
    </p:spTree>
    <p:extLst>
      <p:ext uri="{BB962C8B-B14F-4D97-AF65-F5344CB8AC3E}">
        <p14:creationId xmlns:p14="http://schemas.microsoft.com/office/powerpoint/2010/main" val="2184541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632F7-B2E4-4415-8632-D87B1F8A6B9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BB177E8-9AFE-0543-F064-A36F4BE3C4B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722CA34C-FBEA-3903-A99D-F4E7DC1C0DEB}"/>
              </a:ext>
            </a:extLst>
          </p:cNvPr>
          <p:cNvPicPr>
            <a:picLocks noChangeAspect="1"/>
          </p:cNvPicPr>
          <p:nvPr/>
        </p:nvPicPr>
        <p:blipFill>
          <a:blip r:embed="rId2"/>
          <a:stretch>
            <a:fillRect/>
          </a:stretch>
        </p:blipFill>
        <p:spPr>
          <a:xfrm>
            <a:off x="3126480" y="1383702"/>
            <a:ext cx="6220839" cy="5109173"/>
          </a:xfrm>
          <a:prstGeom prst="rect">
            <a:avLst/>
          </a:prstGeom>
        </p:spPr>
      </p:pic>
      <p:sp>
        <p:nvSpPr>
          <p:cNvPr id="4" name="Oval 3">
            <a:extLst>
              <a:ext uri="{FF2B5EF4-FFF2-40B4-BE49-F238E27FC236}">
                <a16:creationId xmlns:a16="http://schemas.microsoft.com/office/drawing/2014/main" id="{36785AC7-30F1-83E2-FC96-806F151E16FF}"/>
              </a:ext>
            </a:extLst>
          </p:cNvPr>
          <p:cNvSpPr/>
          <p:nvPr/>
        </p:nvSpPr>
        <p:spPr>
          <a:xfrm>
            <a:off x="8294384" y="1825625"/>
            <a:ext cx="1444486" cy="132556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D8832137-531D-F2F6-8346-645137A35291}"/>
              </a:ext>
            </a:extLst>
          </p:cNvPr>
          <p:cNvCxnSpPr>
            <a:cxnSpLocks/>
          </p:cNvCxnSpPr>
          <p:nvPr/>
        </p:nvCxnSpPr>
        <p:spPr>
          <a:xfrm flipH="1">
            <a:off x="9117496" y="834887"/>
            <a:ext cx="1457739" cy="1431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43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A220-79AE-23FA-92D8-350BAC726D79}"/>
              </a:ext>
            </a:extLst>
          </p:cNvPr>
          <p:cNvSpPr>
            <a:spLocks noGrp="1"/>
          </p:cNvSpPr>
          <p:nvPr>
            <p:ph type="title"/>
          </p:nvPr>
        </p:nvSpPr>
        <p:spPr/>
        <p:txBody>
          <a:bodyPr>
            <a:normAutofit fontScale="90000"/>
          </a:bodyPr>
          <a:lstStyle/>
          <a:p>
            <a:r>
              <a:rPr lang="en-US" dirty="0"/>
              <a:t>Who is this number that’s so far off the plot???</a:t>
            </a:r>
            <a:endParaRPr lang="en-GB" dirty="0"/>
          </a:p>
        </p:txBody>
      </p:sp>
      <p:sp>
        <p:nvSpPr>
          <p:cNvPr id="3" name="Content Placeholder 2">
            <a:extLst>
              <a:ext uri="{FF2B5EF4-FFF2-40B4-BE49-F238E27FC236}">
                <a16:creationId xmlns:a16="http://schemas.microsoft.com/office/drawing/2014/main" id="{561687C6-5C27-D1CC-91A9-BEECB2E22F9E}"/>
              </a:ext>
            </a:extLst>
          </p:cNvPr>
          <p:cNvSpPr>
            <a:spLocks noGrp="1"/>
          </p:cNvSpPr>
          <p:nvPr>
            <p:ph idx="1"/>
          </p:nvPr>
        </p:nvSpPr>
        <p:spPr>
          <a:xfrm>
            <a:off x="1120000" y="2366429"/>
            <a:ext cx="10233800" cy="3810533"/>
          </a:xfrm>
        </p:spPr>
        <p:txBody>
          <a:bodyPr/>
          <a:lstStyle/>
          <a:p>
            <a:r>
              <a:rPr lang="en-GB" dirty="0"/>
              <a:t>Meet Anna Ward</a:t>
            </a:r>
          </a:p>
          <a:p>
            <a:r>
              <a:rPr lang="en-GB" dirty="0"/>
              <a:t>Ticket price </a:t>
            </a:r>
            <a:r>
              <a:rPr lang="en-US" dirty="0"/>
              <a:t>£512</a:t>
            </a:r>
          </a:p>
          <a:p>
            <a:r>
              <a:rPr lang="en-US" dirty="0"/>
              <a:t>Worked as a maid for the </a:t>
            </a:r>
            <a:r>
              <a:rPr lang="en-US" dirty="0" err="1"/>
              <a:t>Cardeza</a:t>
            </a:r>
            <a:r>
              <a:rPr lang="en-US" dirty="0"/>
              <a:t> family</a:t>
            </a:r>
          </a:p>
          <a:p>
            <a:endParaRPr lang="en-US" dirty="0"/>
          </a:p>
          <a:p>
            <a:endParaRPr lang="en-US" dirty="0"/>
          </a:p>
          <a:p>
            <a:endParaRPr lang="en-US" dirty="0"/>
          </a:p>
          <a:p>
            <a:r>
              <a:rPr lang="en-US" dirty="0"/>
              <a:t>Why would a maid pay £500 for a ticket??</a:t>
            </a:r>
            <a:endParaRPr lang="en-GB" dirty="0"/>
          </a:p>
        </p:txBody>
      </p:sp>
      <p:pic>
        <p:nvPicPr>
          <p:cNvPr id="7" name="Picture 6">
            <a:extLst>
              <a:ext uri="{FF2B5EF4-FFF2-40B4-BE49-F238E27FC236}">
                <a16:creationId xmlns:a16="http://schemas.microsoft.com/office/drawing/2014/main" id="{C9308175-4B48-E328-FB92-097251528130}"/>
              </a:ext>
            </a:extLst>
          </p:cNvPr>
          <p:cNvPicPr>
            <a:picLocks noChangeAspect="1"/>
          </p:cNvPicPr>
          <p:nvPr/>
        </p:nvPicPr>
        <p:blipFill>
          <a:blip r:embed="rId2"/>
          <a:stretch>
            <a:fillRect/>
          </a:stretch>
        </p:blipFill>
        <p:spPr>
          <a:xfrm>
            <a:off x="8517209" y="1417716"/>
            <a:ext cx="3029373" cy="3810532"/>
          </a:xfrm>
          <a:prstGeom prst="rect">
            <a:avLst/>
          </a:prstGeom>
        </p:spPr>
      </p:pic>
    </p:spTree>
    <p:extLst>
      <p:ext uri="{BB962C8B-B14F-4D97-AF65-F5344CB8AC3E}">
        <p14:creationId xmlns:p14="http://schemas.microsoft.com/office/powerpoint/2010/main" val="3848328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harlotte Wardle Cardeza | Titanic Wiki | Fandom">
            <a:extLst>
              <a:ext uri="{FF2B5EF4-FFF2-40B4-BE49-F238E27FC236}">
                <a16:creationId xmlns:a16="http://schemas.microsoft.com/office/drawing/2014/main" id="{4FE70F7F-7CE5-0064-17D2-369BF4555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90" y="2771073"/>
            <a:ext cx="265747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8E2244-22E4-5DFD-2C4C-5699C08433D2}"/>
              </a:ext>
            </a:extLst>
          </p:cNvPr>
          <p:cNvSpPr txBox="1"/>
          <p:nvPr/>
        </p:nvSpPr>
        <p:spPr>
          <a:xfrm>
            <a:off x="354290" y="1723790"/>
            <a:ext cx="2627066" cy="923330"/>
          </a:xfrm>
          <a:prstGeom prst="rect">
            <a:avLst/>
          </a:prstGeom>
          <a:noFill/>
        </p:spPr>
        <p:txBody>
          <a:bodyPr wrap="none" rtlCol="0">
            <a:spAutoFit/>
          </a:bodyPr>
          <a:lstStyle/>
          <a:p>
            <a:r>
              <a:rPr lang="en-US" dirty="0"/>
              <a:t>Charlotte Wardle </a:t>
            </a:r>
            <a:r>
              <a:rPr lang="en-US" dirty="0" err="1"/>
              <a:t>Cardeza</a:t>
            </a:r>
            <a:endParaRPr lang="en-US" dirty="0"/>
          </a:p>
          <a:p>
            <a:r>
              <a:rPr lang="en-US" dirty="0"/>
              <a:t>- wealthy widow</a:t>
            </a:r>
          </a:p>
          <a:p>
            <a:r>
              <a:rPr lang="en-US" dirty="0"/>
              <a:t>- Anna’s employer</a:t>
            </a:r>
            <a:endParaRPr lang="en-GB" dirty="0"/>
          </a:p>
        </p:txBody>
      </p:sp>
      <p:pic>
        <p:nvPicPr>
          <p:cNvPr id="2054" name="Picture 6" descr="Louis Gustave Joseph : Titanic Survivor">
            <a:extLst>
              <a:ext uri="{FF2B5EF4-FFF2-40B4-BE49-F238E27FC236}">
                <a16:creationId xmlns:a16="http://schemas.microsoft.com/office/drawing/2014/main" id="{DD084A50-0B2B-1913-E867-3A629D546C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56" r="40275"/>
          <a:stretch/>
        </p:blipFill>
        <p:spPr bwMode="auto">
          <a:xfrm>
            <a:off x="8441633" y="3152073"/>
            <a:ext cx="218660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omas Drake Martinez Cardeza (1875-1952) - Find a Grave ...">
            <a:extLst>
              <a:ext uri="{FF2B5EF4-FFF2-40B4-BE49-F238E27FC236}">
                <a16:creationId xmlns:a16="http://schemas.microsoft.com/office/drawing/2014/main" id="{9E5A7755-D18C-492E-C905-037D4C37D1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28" b="2565"/>
          <a:stretch/>
        </p:blipFill>
        <p:spPr bwMode="auto">
          <a:xfrm>
            <a:off x="4542700" y="2868807"/>
            <a:ext cx="2487266" cy="37122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1BBD50-C9E6-5AA3-63BA-85101DBD8054}"/>
              </a:ext>
            </a:extLst>
          </p:cNvPr>
          <p:cNvSpPr txBox="1"/>
          <p:nvPr/>
        </p:nvSpPr>
        <p:spPr>
          <a:xfrm>
            <a:off x="4542700" y="1848749"/>
            <a:ext cx="2392899" cy="923330"/>
          </a:xfrm>
          <a:prstGeom prst="rect">
            <a:avLst/>
          </a:prstGeom>
          <a:noFill/>
        </p:spPr>
        <p:txBody>
          <a:bodyPr wrap="none" rtlCol="0">
            <a:spAutoFit/>
          </a:bodyPr>
          <a:lstStyle/>
          <a:p>
            <a:r>
              <a:rPr lang="en-US" dirty="0"/>
              <a:t>Thomas Drake </a:t>
            </a:r>
            <a:r>
              <a:rPr lang="en-US" dirty="0" err="1"/>
              <a:t>Cardeza</a:t>
            </a:r>
            <a:endParaRPr lang="en-US" dirty="0"/>
          </a:p>
          <a:p>
            <a:r>
              <a:rPr lang="en-US" dirty="0"/>
              <a:t>- son to Charlotte</a:t>
            </a:r>
          </a:p>
          <a:p>
            <a:r>
              <a:rPr lang="en-US" dirty="0"/>
              <a:t>- wealthy banker</a:t>
            </a:r>
            <a:endParaRPr lang="en-GB" dirty="0"/>
          </a:p>
        </p:txBody>
      </p:sp>
      <p:sp>
        <p:nvSpPr>
          <p:cNvPr id="7" name="TextBox 6">
            <a:extLst>
              <a:ext uri="{FF2B5EF4-FFF2-40B4-BE49-F238E27FC236}">
                <a16:creationId xmlns:a16="http://schemas.microsoft.com/office/drawing/2014/main" id="{3534A382-4C38-B109-654F-9DF40D1E051C}"/>
              </a:ext>
            </a:extLst>
          </p:cNvPr>
          <p:cNvSpPr txBox="1"/>
          <p:nvPr/>
        </p:nvSpPr>
        <p:spPr>
          <a:xfrm>
            <a:off x="8020291" y="2447907"/>
            <a:ext cx="3029291" cy="646331"/>
          </a:xfrm>
          <a:prstGeom prst="rect">
            <a:avLst/>
          </a:prstGeom>
          <a:noFill/>
        </p:spPr>
        <p:txBody>
          <a:bodyPr wrap="none" rtlCol="0">
            <a:spAutoFit/>
          </a:bodyPr>
          <a:lstStyle/>
          <a:p>
            <a:r>
              <a:rPr lang="en-GB" dirty="0"/>
              <a:t>Louis Gustave Joseph </a:t>
            </a:r>
            <a:r>
              <a:rPr lang="en-GB" dirty="0" err="1"/>
              <a:t>Lesueur</a:t>
            </a:r>
            <a:endParaRPr lang="en-GB" dirty="0"/>
          </a:p>
          <a:p>
            <a:r>
              <a:rPr lang="en-GB" dirty="0"/>
              <a:t>- manservant to Thomas </a:t>
            </a:r>
          </a:p>
        </p:txBody>
      </p:sp>
      <p:sp>
        <p:nvSpPr>
          <p:cNvPr id="8" name="TextBox 7">
            <a:extLst>
              <a:ext uri="{FF2B5EF4-FFF2-40B4-BE49-F238E27FC236}">
                <a16:creationId xmlns:a16="http://schemas.microsoft.com/office/drawing/2014/main" id="{150A23EB-2F35-13F1-DBF3-794CBC55E317}"/>
              </a:ext>
            </a:extLst>
          </p:cNvPr>
          <p:cNvSpPr txBox="1"/>
          <p:nvPr/>
        </p:nvSpPr>
        <p:spPr>
          <a:xfrm>
            <a:off x="660034" y="401778"/>
            <a:ext cx="10158230" cy="923330"/>
          </a:xfrm>
          <a:prstGeom prst="rect">
            <a:avLst/>
          </a:prstGeom>
          <a:noFill/>
        </p:spPr>
        <p:txBody>
          <a:bodyPr wrap="none" rtlCol="0">
            <a:spAutoFit/>
          </a:bodyPr>
          <a:lstStyle/>
          <a:p>
            <a:r>
              <a:rPr lang="en-US" dirty="0"/>
              <a:t>All these people also paid £512 for their ticket – if each person paid this fare, it would be £512x4 -&gt; £20148</a:t>
            </a:r>
          </a:p>
          <a:p>
            <a:r>
              <a:rPr lang="en-US" dirty="0"/>
              <a:t>However records suggest that the payment was for a cabin, rather than per person</a:t>
            </a:r>
          </a:p>
          <a:p>
            <a:r>
              <a:rPr lang="en-US" dirty="0"/>
              <a:t>Seems much more likely </a:t>
            </a:r>
            <a:r>
              <a:rPr lang="en-US" dirty="0" err="1"/>
              <a:t>Mr</a:t>
            </a:r>
            <a:r>
              <a:rPr lang="en-US" dirty="0"/>
              <a:t> </a:t>
            </a:r>
            <a:r>
              <a:rPr lang="en-US" dirty="0" err="1"/>
              <a:t>Cardeza</a:t>
            </a:r>
            <a:r>
              <a:rPr lang="en-US" dirty="0"/>
              <a:t> paid for everyone</a:t>
            </a:r>
            <a:endParaRPr lang="en-GB" dirty="0"/>
          </a:p>
        </p:txBody>
      </p:sp>
    </p:spTree>
    <p:extLst>
      <p:ext uri="{BB962C8B-B14F-4D97-AF65-F5344CB8AC3E}">
        <p14:creationId xmlns:p14="http://schemas.microsoft.com/office/powerpoint/2010/main" val="3983880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ACD4-404D-96F3-0824-4664D9C6BDDE}"/>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C1FFC85A-37B4-D28D-3C36-EAE1EE5B54BC}"/>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F95FF4C-E5ED-11C7-021D-210F145066EA}"/>
              </a:ext>
            </a:extLst>
          </p:cNvPr>
          <p:cNvPicPr>
            <a:picLocks noChangeAspect="1"/>
          </p:cNvPicPr>
          <p:nvPr/>
        </p:nvPicPr>
        <p:blipFill>
          <a:blip r:embed="rId2"/>
          <a:stretch>
            <a:fillRect/>
          </a:stretch>
        </p:blipFill>
        <p:spPr>
          <a:xfrm>
            <a:off x="3179280" y="1978025"/>
            <a:ext cx="5276850" cy="4333875"/>
          </a:xfrm>
          <a:prstGeom prst="rect">
            <a:avLst/>
          </a:prstGeom>
        </p:spPr>
      </p:pic>
    </p:spTree>
    <p:extLst>
      <p:ext uri="{BB962C8B-B14F-4D97-AF65-F5344CB8AC3E}">
        <p14:creationId xmlns:p14="http://schemas.microsoft.com/office/powerpoint/2010/main" val="1210861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4A6D6-6294-CEB9-DE60-60C029D7209D}"/>
              </a:ext>
            </a:extLst>
          </p:cNvPr>
          <p:cNvSpPr>
            <a:spLocks noGrp="1"/>
          </p:cNvSpPr>
          <p:nvPr>
            <p:ph type="title"/>
          </p:nvPr>
        </p:nvSpPr>
        <p:spPr>
          <a:xfrm>
            <a:off x="838200" y="365125"/>
            <a:ext cx="10515600" cy="2576858"/>
          </a:xfrm>
        </p:spPr>
        <p:txBody>
          <a:bodyPr>
            <a:normAutofit/>
          </a:bodyPr>
          <a:lstStyle/>
          <a:p>
            <a:r>
              <a:rPr lang="en-US" dirty="0"/>
              <a:t>Ok, so people have the value of the ticket written next to them even if they haven’t paid right?</a:t>
            </a:r>
            <a:endParaRPr lang="en-GB" dirty="0"/>
          </a:p>
        </p:txBody>
      </p:sp>
      <p:sp>
        <p:nvSpPr>
          <p:cNvPr id="3" name="Content Placeholder 2">
            <a:extLst>
              <a:ext uri="{FF2B5EF4-FFF2-40B4-BE49-F238E27FC236}">
                <a16:creationId xmlns:a16="http://schemas.microsoft.com/office/drawing/2014/main" id="{9D072EA7-B291-A7A8-4586-4081E3C6C522}"/>
              </a:ext>
            </a:extLst>
          </p:cNvPr>
          <p:cNvSpPr>
            <a:spLocks noGrp="1"/>
          </p:cNvSpPr>
          <p:nvPr>
            <p:ph idx="1"/>
          </p:nvPr>
        </p:nvSpPr>
        <p:spPr>
          <a:xfrm>
            <a:off x="5155095" y="3916018"/>
            <a:ext cx="5814391" cy="2747963"/>
          </a:xfrm>
        </p:spPr>
        <p:txBody>
          <a:bodyPr>
            <a:normAutofit/>
          </a:bodyPr>
          <a:lstStyle/>
          <a:p>
            <a:pPr marL="0" indent="0">
              <a:buNone/>
            </a:pPr>
            <a:r>
              <a:rPr lang="en-US" sz="6000" dirty="0"/>
              <a:t>No.</a:t>
            </a:r>
            <a:endParaRPr lang="en-GB" sz="6000" dirty="0"/>
          </a:p>
        </p:txBody>
      </p:sp>
    </p:spTree>
    <p:extLst>
      <p:ext uri="{BB962C8B-B14F-4D97-AF65-F5344CB8AC3E}">
        <p14:creationId xmlns:p14="http://schemas.microsoft.com/office/powerpoint/2010/main" val="272479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87EB7-27A3-6FFE-82A7-E5216844437B}"/>
              </a:ext>
            </a:extLst>
          </p:cNvPr>
          <p:cNvSpPr>
            <a:spLocks noGrp="1"/>
          </p:cNvSpPr>
          <p:nvPr>
            <p:ph type="title"/>
          </p:nvPr>
        </p:nvSpPr>
        <p:spPr/>
        <p:txBody>
          <a:bodyPr/>
          <a:lstStyle/>
          <a:p>
            <a:r>
              <a:rPr lang="en-US" dirty="0"/>
              <a:t>Meet the zero-fare passengers</a:t>
            </a:r>
            <a:endParaRPr lang="en-GB" dirty="0"/>
          </a:p>
        </p:txBody>
      </p:sp>
      <p:sp>
        <p:nvSpPr>
          <p:cNvPr id="3" name="Content Placeholder 2">
            <a:extLst>
              <a:ext uri="{FF2B5EF4-FFF2-40B4-BE49-F238E27FC236}">
                <a16:creationId xmlns:a16="http://schemas.microsoft.com/office/drawing/2014/main" id="{325E5B78-BE88-18A2-661A-E951ECA0DA57}"/>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5235F64D-8826-E62C-276D-5647FB83C5AD}"/>
              </a:ext>
            </a:extLst>
          </p:cNvPr>
          <p:cNvPicPr>
            <a:picLocks noChangeAspect="1"/>
          </p:cNvPicPr>
          <p:nvPr/>
        </p:nvPicPr>
        <p:blipFill>
          <a:blip r:embed="rId2"/>
          <a:stretch>
            <a:fillRect/>
          </a:stretch>
        </p:blipFill>
        <p:spPr>
          <a:xfrm>
            <a:off x="434300" y="1745076"/>
            <a:ext cx="11323400" cy="4802187"/>
          </a:xfrm>
          <a:prstGeom prst="rect">
            <a:avLst/>
          </a:prstGeom>
        </p:spPr>
      </p:pic>
    </p:spTree>
    <p:extLst>
      <p:ext uri="{BB962C8B-B14F-4D97-AF65-F5344CB8AC3E}">
        <p14:creationId xmlns:p14="http://schemas.microsoft.com/office/powerpoint/2010/main" val="3662318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B656-5B57-BEAC-76EE-E1815E065395}"/>
              </a:ext>
            </a:extLst>
          </p:cNvPr>
          <p:cNvSpPr>
            <a:spLocks noGrp="1"/>
          </p:cNvSpPr>
          <p:nvPr>
            <p:ph type="title"/>
          </p:nvPr>
        </p:nvSpPr>
        <p:spPr>
          <a:xfrm>
            <a:off x="838200" y="365125"/>
            <a:ext cx="10929730" cy="1325563"/>
          </a:xfrm>
        </p:spPr>
        <p:txBody>
          <a:bodyPr>
            <a:normAutofit/>
          </a:bodyPr>
          <a:lstStyle/>
          <a:p>
            <a:r>
              <a:rPr lang="en-US" dirty="0"/>
              <a:t>Turns out the fare data is inconsistent</a:t>
            </a:r>
            <a:endParaRPr lang="en-GB" dirty="0"/>
          </a:p>
        </p:txBody>
      </p:sp>
      <p:sp>
        <p:nvSpPr>
          <p:cNvPr id="3" name="Content Placeholder 2">
            <a:extLst>
              <a:ext uri="{FF2B5EF4-FFF2-40B4-BE49-F238E27FC236}">
                <a16:creationId xmlns:a16="http://schemas.microsoft.com/office/drawing/2014/main" id="{B8EE78B7-DF2F-E9D4-2F42-63E3E9E1CECC}"/>
              </a:ext>
            </a:extLst>
          </p:cNvPr>
          <p:cNvSpPr>
            <a:spLocks noGrp="1"/>
          </p:cNvSpPr>
          <p:nvPr>
            <p:ph idx="1"/>
          </p:nvPr>
        </p:nvSpPr>
        <p:spPr/>
        <p:txBody>
          <a:bodyPr/>
          <a:lstStyle/>
          <a:p>
            <a:r>
              <a:rPr lang="en-US" dirty="0"/>
              <a:t>Highly unlikely that they did not pay anything on the highly prestigious RMS Titanic, especially given some passengers are first class – so did someone else pay for them? Were they sharing a cabin? </a:t>
            </a:r>
          </a:p>
          <a:p>
            <a:r>
              <a:rPr lang="en-US" dirty="0"/>
              <a:t>Note that 8 of these passengers have missing age values and did not survive – missing information in general?</a:t>
            </a:r>
          </a:p>
          <a:p>
            <a:r>
              <a:rPr lang="en-US" dirty="0"/>
              <a:t>Unlikely to be stowaways </a:t>
            </a:r>
            <a:endParaRPr lang="en-GB" dirty="0"/>
          </a:p>
        </p:txBody>
      </p:sp>
    </p:spTree>
    <p:extLst>
      <p:ext uri="{BB962C8B-B14F-4D97-AF65-F5344CB8AC3E}">
        <p14:creationId xmlns:p14="http://schemas.microsoft.com/office/powerpoint/2010/main" val="3892846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82B76-50B8-EAF2-6EA8-69E482B3605B}"/>
              </a:ext>
            </a:extLst>
          </p:cNvPr>
          <p:cNvSpPr>
            <a:spLocks noGrp="1"/>
          </p:cNvSpPr>
          <p:nvPr>
            <p:ph type="title"/>
          </p:nvPr>
        </p:nvSpPr>
        <p:spPr/>
        <p:txBody>
          <a:bodyPr/>
          <a:lstStyle/>
          <a:p>
            <a:r>
              <a:rPr lang="en-US" dirty="0"/>
              <a:t>Embarked Location</a:t>
            </a:r>
            <a:endParaRPr lang="en-GB" dirty="0"/>
          </a:p>
        </p:txBody>
      </p:sp>
      <p:sp>
        <p:nvSpPr>
          <p:cNvPr id="3" name="Content Placeholder 2">
            <a:extLst>
              <a:ext uri="{FF2B5EF4-FFF2-40B4-BE49-F238E27FC236}">
                <a16:creationId xmlns:a16="http://schemas.microsoft.com/office/drawing/2014/main" id="{F56E1B12-6BD1-739A-A066-B1749C5A0AC4}"/>
              </a:ext>
            </a:extLst>
          </p:cNvPr>
          <p:cNvSpPr>
            <a:spLocks noGrp="1"/>
          </p:cNvSpPr>
          <p:nvPr>
            <p:ph idx="1"/>
          </p:nvPr>
        </p:nvSpPr>
        <p:spPr/>
        <p:txBody>
          <a:bodyPr/>
          <a:lstStyle/>
          <a:p>
            <a:r>
              <a:rPr lang="en-US" dirty="0"/>
              <a:t>Southampton</a:t>
            </a:r>
            <a:r>
              <a:rPr lang="en-GB" dirty="0"/>
              <a:t> UK</a:t>
            </a:r>
          </a:p>
          <a:p>
            <a:r>
              <a:rPr lang="en-GB" dirty="0"/>
              <a:t>Cherbourg FR </a:t>
            </a:r>
          </a:p>
          <a:p>
            <a:r>
              <a:rPr lang="en-GB" dirty="0"/>
              <a:t>Queenstown Ireland</a:t>
            </a:r>
            <a:endParaRPr lang="en-US" dirty="0"/>
          </a:p>
        </p:txBody>
      </p:sp>
      <p:pic>
        <p:nvPicPr>
          <p:cNvPr id="5" name="Picture 4">
            <a:extLst>
              <a:ext uri="{FF2B5EF4-FFF2-40B4-BE49-F238E27FC236}">
                <a16:creationId xmlns:a16="http://schemas.microsoft.com/office/drawing/2014/main" id="{2F577438-22E2-62B8-2AC5-5B879F473F29}"/>
              </a:ext>
            </a:extLst>
          </p:cNvPr>
          <p:cNvPicPr>
            <a:picLocks noChangeAspect="1"/>
          </p:cNvPicPr>
          <p:nvPr/>
        </p:nvPicPr>
        <p:blipFill>
          <a:blip r:embed="rId2"/>
          <a:stretch>
            <a:fillRect/>
          </a:stretch>
        </p:blipFill>
        <p:spPr>
          <a:xfrm>
            <a:off x="6096000" y="2159000"/>
            <a:ext cx="5438775" cy="4333875"/>
          </a:xfrm>
          <a:prstGeom prst="rect">
            <a:avLst/>
          </a:prstGeom>
        </p:spPr>
      </p:pic>
    </p:spTree>
    <p:extLst>
      <p:ext uri="{BB962C8B-B14F-4D97-AF65-F5344CB8AC3E}">
        <p14:creationId xmlns:p14="http://schemas.microsoft.com/office/powerpoint/2010/main" val="366326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3140-7BE1-1B00-A4EA-BF5EDBADDBD9}"/>
              </a:ext>
            </a:extLst>
          </p:cNvPr>
          <p:cNvSpPr>
            <a:spLocks noGrp="1"/>
          </p:cNvSpPr>
          <p:nvPr>
            <p:ph type="title"/>
          </p:nvPr>
        </p:nvSpPr>
        <p:spPr/>
        <p:txBody>
          <a:bodyPr/>
          <a:lstStyle/>
          <a:p>
            <a:r>
              <a:rPr lang="en-US" dirty="0"/>
              <a:t>The Data </a:t>
            </a:r>
            <a:endParaRPr lang="en-GB" dirty="0"/>
          </a:p>
        </p:txBody>
      </p:sp>
      <p:sp>
        <p:nvSpPr>
          <p:cNvPr id="3" name="Content Placeholder 2">
            <a:extLst>
              <a:ext uri="{FF2B5EF4-FFF2-40B4-BE49-F238E27FC236}">
                <a16:creationId xmlns:a16="http://schemas.microsoft.com/office/drawing/2014/main" id="{43961C5E-F319-E2BA-28C8-F50B07EB5C09}"/>
              </a:ext>
            </a:extLst>
          </p:cNvPr>
          <p:cNvSpPr>
            <a:spLocks noGrp="1"/>
          </p:cNvSpPr>
          <p:nvPr>
            <p:ph idx="1"/>
          </p:nvPr>
        </p:nvSpPr>
        <p:spPr/>
        <p:txBody>
          <a:bodyPr/>
          <a:lstStyle/>
          <a:p>
            <a:r>
              <a:rPr lang="en-US" dirty="0"/>
              <a:t> On April 15, 1912, during her maiden voyage, the widely considered “unsinkable” RMS Titanic sank after colliding with an iceberg, resulting in the death of 1502 out of 2224 passengers and crew</a:t>
            </a:r>
          </a:p>
          <a:p>
            <a:r>
              <a:rPr lang="en-US" dirty="0"/>
              <a:t>Data set contains information on 891 passengers, with columns including </a:t>
            </a:r>
            <a:r>
              <a:rPr lang="en-US" dirty="0" err="1"/>
              <a:t>PassengerID</a:t>
            </a:r>
            <a:r>
              <a:rPr lang="en-US" dirty="0"/>
              <a:t>, Survived or not, Cabin class, Name of passenger, Sex, Age, Number of siblings on board, Number of parents/children on board, Ticket number, Fare, Cabin, and where the passenger embarked onto the ship </a:t>
            </a:r>
            <a:endParaRPr lang="en-GB" dirty="0"/>
          </a:p>
        </p:txBody>
      </p:sp>
    </p:spTree>
    <p:extLst>
      <p:ext uri="{BB962C8B-B14F-4D97-AF65-F5344CB8AC3E}">
        <p14:creationId xmlns:p14="http://schemas.microsoft.com/office/powerpoint/2010/main" val="204751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F49837-258F-C937-ACC0-97DE4F90B6C0}"/>
              </a:ext>
            </a:extLst>
          </p:cNvPr>
          <p:cNvSpPr>
            <a:spLocks noGrp="1"/>
          </p:cNvSpPr>
          <p:nvPr>
            <p:ph idx="1"/>
          </p:nvPr>
        </p:nvSpPr>
        <p:spPr>
          <a:xfrm>
            <a:off x="103031" y="977163"/>
            <a:ext cx="4172756" cy="5784244"/>
          </a:xfrm>
        </p:spPr>
        <p:txBody>
          <a:bodyPr/>
          <a:lstStyle/>
          <a:p>
            <a:r>
              <a:rPr lang="en-US" dirty="0"/>
              <a:t>No correlation between location of embarkment and survival</a:t>
            </a:r>
          </a:p>
          <a:p>
            <a:r>
              <a:rPr lang="en-US" dirty="0"/>
              <a:t>Small negative correlation: Higher cabin class likely to have embarked at Cherbourg in France or Queenstown in Ireland</a:t>
            </a:r>
            <a:endParaRPr lang="en-GB" dirty="0"/>
          </a:p>
        </p:txBody>
      </p:sp>
      <p:pic>
        <p:nvPicPr>
          <p:cNvPr id="5" name="Picture 4">
            <a:extLst>
              <a:ext uri="{FF2B5EF4-FFF2-40B4-BE49-F238E27FC236}">
                <a16:creationId xmlns:a16="http://schemas.microsoft.com/office/drawing/2014/main" id="{5D2F6A1B-C2A9-A1F0-A4C2-5944AD1FDB7B}"/>
              </a:ext>
            </a:extLst>
          </p:cNvPr>
          <p:cNvPicPr>
            <a:picLocks noChangeAspect="1"/>
          </p:cNvPicPr>
          <p:nvPr/>
        </p:nvPicPr>
        <p:blipFill>
          <a:blip r:embed="rId2"/>
          <a:stretch>
            <a:fillRect/>
          </a:stretch>
        </p:blipFill>
        <p:spPr>
          <a:xfrm>
            <a:off x="4481286" y="0"/>
            <a:ext cx="7710714" cy="6858000"/>
          </a:xfrm>
          <a:prstGeom prst="rect">
            <a:avLst/>
          </a:prstGeom>
        </p:spPr>
      </p:pic>
      <p:sp>
        <p:nvSpPr>
          <p:cNvPr id="6" name="Rectangle 5">
            <a:extLst>
              <a:ext uri="{FF2B5EF4-FFF2-40B4-BE49-F238E27FC236}">
                <a16:creationId xmlns:a16="http://schemas.microsoft.com/office/drawing/2014/main" id="{8154EC01-6665-A697-F7C4-6C24877D0EC0}"/>
              </a:ext>
            </a:extLst>
          </p:cNvPr>
          <p:cNvSpPr/>
          <p:nvPr/>
        </p:nvSpPr>
        <p:spPr>
          <a:xfrm>
            <a:off x="9156879" y="230188"/>
            <a:ext cx="1944710" cy="74697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3058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B688-DC68-CF01-C670-C78DF6AC423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7CC53BF-36D8-FE5A-F9CA-54187C9829D1}"/>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B807637B-544D-B66F-9EA2-4010CC40F6DA}"/>
              </a:ext>
            </a:extLst>
          </p:cNvPr>
          <p:cNvPicPr>
            <a:picLocks noChangeAspect="1"/>
          </p:cNvPicPr>
          <p:nvPr/>
        </p:nvPicPr>
        <p:blipFill>
          <a:blip r:embed="rId2"/>
          <a:stretch>
            <a:fillRect/>
          </a:stretch>
        </p:blipFill>
        <p:spPr>
          <a:xfrm>
            <a:off x="2357437" y="-16732"/>
            <a:ext cx="7912998" cy="6874732"/>
          </a:xfrm>
          <a:prstGeom prst="rect">
            <a:avLst/>
          </a:prstGeom>
        </p:spPr>
      </p:pic>
    </p:spTree>
    <p:extLst>
      <p:ext uri="{BB962C8B-B14F-4D97-AF65-F5344CB8AC3E}">
        <p14:creationId xmlns:p14="http://schemas.microsoft.com/office/powerpoint/2010/main" val="64334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FEA57-F69F-1C93-D1A6-E26053B47646}"/>
              </a:ext>
            </a:extLst>
          </p:cNvPr>
          <p:cNvSpPr>
            <a:spLocks noGrp="1"/>
          </p:cNvSpPr>
          <p:nvPr>
            <p:ph type="title"/>
          </p:nvPr>
        </p:nvSpPr>
        <p:spPr/>
        <p:txBody>
          <a:bodyPr>
            <a:normAutofit/>
          </a:bodyPr>
          <a:lstStyle/>
          <a:p>
            <a:r>
              <a:rPr lang="en-US" dirty="0"/>
              <a:t>What I could do further</a:t>
            </a:r>
            <a:endParaRPr lang="en-GB" dirty="0"/>
          </a:p>
        </p:txBody>
      </p:sp>
      <p:sp>
        <p:nvSpPr>
          <p:cNvPr id="3" name="Content Placeholder 2">
            <a:extLst>
              <a:ext uri="{FF2B5EF4-FFF2-40B4-BE49-F238E27FC236}">
                <a16:creationId xmlns:a16="http://schemas.microsoft.com/office/drawing/2014/main" id="{2495E0F6-7613-B019-509B-315AD0001C8E}"/>
              </a:ext>
            </a:extLst>
          </p:cNvPr>
          <p:cNvSpPr>
            <a:spLocks noGrp="1"/>
          </p:cNvSpPr>
          <p:nvPr>
            <p:ph idx="1"/>
          </p:nvPr>
        </p:nvSpPr>
        <p:spPr/>
        <p:txBody>
          <a:bodyPr/>
          <a:lstStyle/>
          <a:p>
            <a:r>
              <a:rPr lang="en-US" dirty="0"/>
              <a:t>Correlation with embarked location does not contain sex – could also add this variable</a:t>
            </a:r>
          </a:p>
          <a:p>
            <a:r>
              <a:rPr lang="en-US" dirty="0"/>
              <a:t>Further investigate number of siblings and number of dependents – moderately strong correlation between </a:t>
            </a:r>
            <a:r>
              <a:rPr lang="en-US"/>
              <a:t>these values </a:t>
            </a:r>
            <a:endParaRPr lang="en-US" dirty="0"/>
          </a:p>
          <a:p>
            <a:endParaRPr lang="en-GB" dirty="0"/>
          </a:p>
        </p:txBody>
      </p:sp>
    </p:spTree>
    <p:extLst>
      <p:ext uri="{BB962C8B-B14F-4D97-AF65-F5344CB8AC3E}">
        <p14:creationId xmlns:p14="http://schemas.microsoft.com/office/powerpoint/2010/main" val="735857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8146-20EB-C626-8B63-DFC3F4AF0E19}"/>
              </a:ext>
            </a:extLst>
          </p:cNvPr>
          <p:cNvSpPr>
            <a:spLocks noGrp="1"/>
          </p:cNvSpPr>
          <p:nvPr>
            <p:ph type="title"/>
          </p:nvPr>
        </p:nvSpPr>
        <p:spPr/>
        <p:txBody>
          <a:bodyPr/>
          <a:lstStyle/>
          <a:p>
            <a:r>
              <a:rPr lang="en-US" dirty="0"/>
              <a:t>The Quest</a:t>
            </a:r>
            <a:endParaRPr lang="en-GB" dirty="0"/>
          </a:p>
        </p:txBody>
      </p:sp>
      <p:sp>
        <p:nvSpPr>
          <p:cNvPr id="3" name="Content Placeholder 2">
            <a:extLst>
              <a:ext uri="{FF2B5EF4-FFF2-40B4-BE49-F238E27FC236}">
                <a16:creationId xmlns:a16="http://schemas.microsoft.com/office/drawing/2014/main" id="{59C6F974-2C25-4502-4D49-360CCAD7A37B}"/>
              </a:ext>
            </a:extLst>
          </p:cNvPr>
          <p:cNvSpPr>
            <a:spLocks noGrp="1"/>
          </p:cNvSpPr>
          <p:nvPr>
            <p:ph idx="1"/>
          </p:nvPr>
        </p:nvSpPr>
        <p:spPr/>
        <p:txBody>
          <a:bodyPr/>
          <a:lstStyle/>
          <a:p>
            <a:r>
              <a:rPr lang="en-US" dirty="0"/>
              <a:t>In this challenge, we ask you to build a predictive model that answers the question: “what sorts of people were more likely to survive?” using passenger data (</a:t>
            </a:r>
            <a:r>
              <a:rPr lang="en-US" dirty="0" err="1"/>
              <a:t>ie</a:t>
            </a:r>
            <a:r>
              <a:rPr lang="en-US" dirty="0"/>
              <a:t> name, age, gender, socio-economic class, </a:t>
            </a:r>
            <a:r>
              <a:rPr lang="en-US" dirty="0" err="1"/>
              <a:t>etc</a:t>
            </a:r>
            <a:r>
              <a:rPr lang="en-US" dirty="0"/>
              <a:t>)</a:t>
            </a:r>
            <a:endParaRPr lang="en-GB" dirty="0"/>
          </a:p>
        </p:txBody>
      </p:sp>
    </p:spTree>
    <p:extLst>
      <p:ext uri="{BB962C8B-B14F-4D97-AF65-F5344CB8AC3E}">
        <p14:creationId xmlns:p14="http://schemas.microsoft.com/office/powerpoint/2010/main" val="3558329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A691-6283-C876-38FF-C4171432BE8F}"/>
              </a:ext>
            </a:extLst>
          </p:cNvPr>
          <p:cNvSpPr>
            <a:spLocks noGrp="1"/>
          </p:cNvSpPr>
          <p:nvPr>
            <p:ph type="title"/>
          </p:nvPr>
        </p:nvSpPr>
        <p:spPr/>
        <p:txBody>
          <a:bodyPr/>
          <a:lstStyle/>
          <a:p>
            <a:r>
              <a:rPr lang="en-US" dirty="0"/>
              <a:t>EDA – male vs female passengers</a:t>
            </a:r>
            <a:endParaRPr lang="en-GB" dirty="0"/>
          </a:p>
        </p:txBody>
      </p:sp>
      <p:pic>
        <p:nvPicPr>
          <p:cNvPr id="5" name="Picture 4">
            <a:extLst>
              <a:ext uri="{FF2B5EF4-FFF2-40B4-BE49-F238E27FC236}">
                <a16:creationId xmlns:a16="http://schemas.microsoft.com/office/drawing/2014/main" id="{CE8084CF-B0AC-F772-FFDC-363052CD16CB}"/>
              </a:ext>
            </a:extLst>
          </p:cNvPr>
          <p:cNvPicPr>
            <a:picLocks noChangeAspect="1"/>
          </p:cNvPicPr>
          <p:nvPr/>
        </p:nvPicPr>
        <p:blipFill>
          <a:blip r:embed="rId2"/>
          <a:stretch>
            <a:fillRect/>
          </a:stretch>
        </p:blipFill>
        <p:spPr>
          <a:xfrm>
            <a:off x="624715" y="1874837"/>
            <a:ext cx="4581525" cy="4800600"/>
          </a:xfrm>
          <a:prstGeom prst="rect">
            <a:avLst/>
          </a:prstGeom>
        </p:spPr>
      </p:pic>
      <p:pic>
        <p:nvPicPr>
          <p:cNvPr id="7" name="Picture 6">
            <a:extLst>
              <a:ext uri="{FF2B5EF4-FFF2-40B4-BE49-F238E27FC236}">
                <a16:creationId xmlns:a16="http://schemas.microsoft.com/office/drawing/2014/main" id="{905023D9-A63F-31A7-F226-FC68081419FF}"/>
              </a:ext>
            </a:extLst>
          </p:cNvPr>
          <p:cNvPicPr>
            <a:picLocks noChangeAspect="1"/>
          </p:cNvPicPr>
          <p:nvPr/>
        </p:nvPicPr>
        <p:blipFill>
          <a:blip r:embed="rId3"/>
          <a:stretch>
            <a:fillRect/>
          </a:stretch>
        </p:blipFill>
        <p:spPr>
          <a:xfrm>
            <a:off x="6261031" y="2108199"/>
            <a:ext cx="5438775" cy="4333875"/>
          </a:xfrm>
          <a:prstGeom prst="rect">
            <a:avLst/>
          </a:prstGeom>
        </p:spPr>
      </p:pic>
    </p:spTree>
    <p:extLst>
      <p:ext uri="{BB962C8B-B14F-4D97-AF65-F5344CB8AC3E}">
        <p14:creationId xmlns:p14="http://schemas.microsoft.com/office/powerpoint/2010/main" val="853077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AEAF-9659-5E13-1390-22C913833C21}"/>
              </a:ext>
            </a:extLst>
          </p:cNvPr>
          <p:cNvSpPr>
            <a:spLocks noGrp="1"/>
          </p:cNvSpPr>
          <p:nvPr>
            <p:ph type="title"/>
          </p:nvPr>
        </p:nvSpPr>
        <p:spPr>
          <a:xfrm>
            <a:off x="5875720" y="365125"/>
            <a:ext cx="5478080" cy="5995918"/>
          </a:xfrm>
        </p:spPr>
        <p:txBody>
          <a:bodyPr>
            <a:normAutofit/>
          </a:bodyPr>
          <a:lstStyle/>
          <a:p>
            <a:r>
              <a:rPr lang="en-GB" dirty="0"/>
              <a:t>Age groups</a:t>
            </a:r>
            <a:br>
              <a:rPr lang="en-GB" dirty="0"/>
            </a:br>
            <a:r>
              <a:rPr lang="en-GB" dirty="0"/>
              <a:t>- missing values</a:t>
            </a:r>
            <a:br>
              <a:rPr lang="en-GB" dirty="0"/>
            </a:br>
            <a:r>
              <a:rPr lang="en-GB" dirty="0"/>
              <a:t>- 0-18</a:t>
            </a:r>
            <a:br>
              <a:rPr lang="en-GB" dirty="0"/>
            </a:br>
            <a:r>
              <a:rPr lang="en-GB" dirty="0"/>
              <a:t>- 19-40</a:t>
            </a:r>
            <a:br>
              <a:rPr lang="en-GB" dirty="0"/>
            </a:br>
            <a:r>
              <a:rPr lang="en-GB" dirty="0"/>
              <a:t>-40-60</a:t>
            </a:r>
            <a:br>
              <a:rPr lang="en-GB" dirty="0"/>
            </a:br>
            <a:r>
              <a:rPr lang="en-GB" dirty="0"/>
              <a:t>-60-80</a:t>
            </a:r>
            <a:br>
              <a:rPr lang="en-GB" dirty="0"/>
            </a:br>
            <a:endParaRPr lang="en-GB" dirty="0"/>
          </a:p>
        </p:txBody>
      </p:sp>
      <p:pic>
        <p:nvPicPr>
          <p:cNvPr id="5" name="Picture 4">
            <a:extLst>
              <a:ext uri="{FF2B5EF4-FFF2-40B4-BE49-F238E27FC236}">
                <a16:creationId xmlns:a16="http://schemas.microsoft.com/office/drawing/2014/main" id="{5C3B8695-8F8B-1982-EB1D-19BD8722BC04}"/>
              </a:ext>
            </a:extLst>
          </p:cNvPr>
          <p:cNvPicPr>
            <a:picLocks noChangeAspect="1"/>
          </p:cNvPicPr>
          <p:nvPr/>
        </p:nvPicPr>
        <p:blipFill>
          <a:blip r:embed="rId2"/>
          <a:stretch>
            <a:fillRect/>
          </a:stretch>
        </p:blipFill>
        <p:spPr>
          <a:xfrm>
            <a:off x="0" y="0"/>
            <a:ext cx="5478079" cy="6858000"/>
          </a:xfrm>
          <a:prstGeom prst="rect">
            <a:avLst/>
          </a:prstGeom>
        </p:spPr>
      </p:pic>
    </p:spTree>
    <p:extLst>
      <p:ext uri="{BB962C8B-B14F-4D97-AF65-F5344CB8AC3E}">
        <p14:creationId xmlns:p14="http://schemas.microsoft.com/office/powerpoint/2010/main" val="182807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6804-76F5-5013-4E8D-037803513DA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D28F7AB-7A96-86F7-2B02-8949D576960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D7DC130E-A44A-0F1B-B9ED-EC56EE3E1766}"/>
              </a:ext>
            </a:extLst>
          </p:cNvPr>
          <p:cNvPicPr>
            <a:picLocks noChangeAspect="1"/>
          </p:cNvPicPr>
          <p:nvPr/>
        </p:nvPicPr>
        <p:blipFill>
          <a:blip r:embed="rId2"/>
          <a:stretch>
            <a:fillRect/>
          </a:stretch>
        </p:blipFill>
        <p:spPr>
          <a:xfrm>
            <a:off x="798125" y="1843088"/>
            <a:ext cx="5438775" cy="4333875"/>
          </a:xfrm>
          <a:prstGeom prst="rect">
            <a:avLst/>
          </a:prstGeom>
        </p:spPr>
      </p:pic>
    </p:spTree>
    <p:extLst>
      <p:ext uri="{BB962C8B-B14F-4D97-AF65-F5344CB8AC3E}">
        <p14:creationId xmlns:p14="http://schemas.microsoft.com/office/powerpoint/2010/main" val="3922427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8400-035D-1875-AAE8-42D1ACE432B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2DB095C-5259-3D26-9FAF-49FFE407238F}"/>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7541C8EB-304D-A82D-8B30-EEBFE0157909}"/>
              </a:ext>
            </a:extLst>
          </p:cNvPr>
          <p:cNvPicPr>
            <a:picLocks noChangeAspect="1"/>
          </p:cNvPicPr>
          <p:nvPr/>
        </p:nvPicPr>
        <p:blipFill rotWithShape="1">
          <a:blip r:embed="rId2"/>
          <a:srcRect b="66948"/>
          <a:stretch/>
        </p:blipFill>
        <p:spPr>
          <a:xfrm>
            <a:off x="1996333" y="2230448"/>
            <a:ext cx="7599530" cy="3541691"/>
          </a:xfrm>
          <a:prstGeom prst="rect">
            <a:avLst/>
          </a:prstGeom>
        </p:spPr>
      </p:pic>
    </p:spTree>
    <p:extLst>
      <p:ext uri="{BB962C8B-B14F-4D97-AF65-F5344CB8AC3E}">
        <p14:creationId xmlns:p14="http://schemas.microsoft.com/office/powerpoint/2010/main" val="304083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49BD-7929-00A4-153C-778800E3CC1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DE0088A-7CBE-716A-0804-E77D9371E9D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5FB20E54-60C5-04A9-80B3-2D76EA66A7EB}"/>
              </a:ext>
            </a:extLst>
          </p:cNvPr>
          <p:cNvPicPr>
            <a:picLocks noChangeAspect="1"/>
          </p:cNvPicPr>
          <p:nvPr/>
        </p:nvPicPr>
        <p:blipFill rotWithShape="1">
          <a:blip r:embed="rId2"/>
          <a:srcRect t="32711"/>
          <a:stretch/>
        </p:blipFill>
        <p:spPr>
          <a:xfrm>
            <a:off x="4889680" y="1"/>
            <a:ext cx="7302320" cy="6858000"/>
          </a:xfrm>
          <a:prstGeom prst="rect">
            <a:avLst/>
          </a:prstGeom>
        </p:spPr>
      </p:pic>
    </p:spTree>
    <p:extLst>
      <p:ext uri="{BB962C8B-B14F-4D97-AF65-F5344CB8AC3E}">
        <p14:creationId xmlns:p14="http://schemas.microsoft.com/office/powerpoint/2010/main" val="73772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EF07-7E16-2374-84C5-B1B8AFE15CBE}"/>
              </a:ext>
            </a:extLst>
          </p:cNvPr>
          <p:cNvSpPr>
            <a:spLocks noGrp="1"/>
          </p:cNvSpPr>
          <p:nvPr>
            <p:ph type="title"/>
          </p:nvPr>
        </p:nvSpPr>
        <p:spPr>
          <a:xfrm>
            <a:off x="6334818" y="365125"/>
            <a:ext cx="5018982" cy="2656371"/>
          </a:xfrm>
        </p:spPr>
        <p:txBody>
          <a:bodyPr/>
          <a:lstStyle/>
          <a:p>
            <a:r>
              <a:rPr lang="en-GB" dirty="0"/>
              <a:t>Cabin class on the Titanic</a:t>
            </a:r>
          </a:p>
        </p:txBody>
      </p:sp>
      <p:sp>
        <p:nvSpPr>
          <p:cNvPr id="3" name="Content Placeholder 2">
            <a:extLst>
              <a:ext uri="{FF2B5EF4-FFF2-40B4-BE49-F238E27FC236}">
                <a16:creationId xmlns:a16="http://schemas.microsoft.com/office/drawing/2014/main" id="{76DF38E8-E3DA-69A7-25C0-51F8D96F7123}"/>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C3446820-0335-AC0C-D917-95C9D5CC320F}"/>
              </a:ext>
            </a:extLst>
          </p:cNvPr>
          <p:cNvPicPr>
            <a:picLocks noChangeAspect="1"/>
          </p:cNvPicPr>
          <p:nvPr/>
        </p:nvPicPr>
        <p:blipFill>
          <a:blip r:embed="rId2"/>
          <a:stretch>
            <a:fillRect/>
          </a:stretch>
        </p:blipFill>
        <p:spPr>
          <a:xfrm>
            <a:off x="532324" y="1027906"/>
            <a:ext cx="5214818" cy="5464175"/>
          </a:xfrm>
          <a:prstGeom prst="rect">
            <a:avLst/>
          </a:prstGeom>
        </p:spPr>
      </p:pic>
    </p:spTree>
    <p:extLst>
      <p:ext uri="{BB962C8B-B14F-4D97-AF65-F5344CB8AC3E}">
        <p14:creationId xmlns:p14="http://schemas.microsoft.com/office/powerpoint/2010/main" val="1765341699"/>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7700_TF77929380.potx" id="{4E2BD8CB-F9A8-45C3-A5CF-71A3E3EF4193}" vid="{A0F4A4D5-B4BE-476D-98DD-59F48E2DBE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Depth design</Template>
  <TotalTime>0</TotalTime>
  <Words>468</Words>
  <Application>Microsoft Office PowerPoint</Application>
  <PresentationFormat>Widescreen</PresentationFormat>
  <Paragraphs>47</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Corbel</vt:lpstr>
      <vt:lpstr>Depth</vt:lpstr>
      <vt:lpstr>The Quest for the  Titanic Logistic Regression</vt:lpstr>
      <vt:lpstr>The Data </vt:lpstr>
      <vt:lpstr>The Quest</vt:lpstr>
      <vt:lpstr>EDA – male vs female passengers</vt:lpstr>
      <vt:lpstr>Age groups - missing values - 0-18 - 19-40 -40-60 -60-80 </vt:lpstr>
      <vt:lpstr>PowerPoint Presentation</vt:lpstr>
      <vt:lpstr>PowerPoint Presentation</vt:lpstr>
      <vt:lpstr>PowerPoint Presentation</vt:lpstr>
      <vt:lpstr>Cabin class on the Titanic</vt:lpstr>
      <vt:lpstr>Survival according to cabin class</vt:lpstr>
      <vt:lpstr>PowerPoint Presentation</vt:lpstr>
      <vt:lpstr>PowerPoint Presentation</vt:lpstr>
      <vt:lpstr>Who is this number that’s so far off the plot???</vt:lpstr>
      <vt:lpstr>PowerPoint Presentation</vt:lpstr>
      <vt:lpstr>PowerPoint Presentation</vt:lpstr>
      <vt:lpstr>Ok, so people have the value of the ticket written next to them even if they haven’t paid right?</vt:lpstr>
      <vt:lpstr>Meet the zero-fare passengers</vt:lpstr>
      <vt:lpstr>Turns out the fare data is inconsistent</vt:lpstr>
      <vt:lpstr>Embarked Location</vt:lpstr>
      <vt:lpstr>PowerPoint Presentation</vt:lpstr>
      <vt:lpstr>PowerPoint Presentation</vt:lpstr>
      <vt:lpstr>What I could do further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Quest for the  Titanic Logistic Regression</dc:title>
  <dc:creator>Irina Danila</dc:creator>
  <cp:lastModifiedBy>Irina Danila</cp:lastModifiedBy>
  <cp:revision>2</cp:revision>
  <dcterms:created xsi:type="dcterms:W3CDTF">2024-02-15T18:47:05Z</dcterms:created>
  <dcterms:modified xsi:type="dcterms:W3CDTF">2024-02-16T10:05:22Z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